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72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</p:sldIdLst>
  <p:sldSz cx="9906000" cy="6858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Валентина" initials="В" lastIdx="19" clrIdx="0"/>
  <p:cmAuthor id="1" name="Evgeniy Kozinov" initials="EK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80116" autoAdjust="0"/>
  </p:normalViewPr>
  <p:slideViewPr>
    <p:cSldViewPr>
      <p:cViewPr varScale="1">
        <p:scale>
          <a:sx n="92" d="100"/>
          <a:sy n="92" d="100"/>
        </p:scale>
        <p:origin x="1950" y="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20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325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A76E6-379F-489D-9220-B2F237C7F468}" type="datetimeFigureOut">
              <a:rPr lang="ru-RU" smtClean="0"/>
              <a:pPr/>
              <a:t>12.06.2019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08B2D-19D2-4C70-80E1-C7F47ECB76A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94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477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комплексной оценки результатов</a:t>
            </a:r>
            <a:r>
              <a:rPr lang="ru-RU" baseline="0" dirty="0" smtClean="0"/>
              <a:t> </a:t>
            </a:r>
            <a:r>
              <a:rPr lang="ru-RU" baseline="0" dirty="0" smtClean="0"/>
              <a:t>результаты были </a:t>
            </a:r>
            <a:r>
              <a:rPr lang="ru-RU" baseline="0" dirty="0" smtClean="0"/>
              <a:t>наложены друг на друга в разных цветах на одном изображении. Показаны результаты дескрипторов: коэффициента корреляции Пирсона (белый фон), Канни (красные границы), амплитуды разностей сигнатур для двухбайтового (синий) и однобайтового (зелёное) </a:t>
            </a:r>
            <a:r>
              <a:rPr lang="ru-RU" baseline="0" dirty="0" smtClean="0"/>
              <a:t>представлений.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08B2D-19D2-4C70-80E1-C7F47ECB76A6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0605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 детальном рассмотрении полученного</a:t>
            </a:r>
            <a:r>
              <a:rPr lang="ru-RU" baseline="0" dirty="0" smtClean="0"/>
              <a:t> изображения, можно судить, что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Метод Канни имеет много шумных границ, которые не были получены другими методами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Метод с коэффициентами корреляции Пирсона даёт чёткие границы между классами что в прибрежном районе что в городском районе. Хотя в последнем имеются шумы, причина которых может быть из-за малого разрешения данных районов и плотного расположения представителей разных классов.</a:t>
            </a:r>
          </a:p>
          <a:p>
            <a:pPr marL="228600" indent="-228600">
              <a:buAutoNum type="arabicPeriod"/>
            </a:pPr>
            <a:r>
              <a:rPr lang="ru-RU" dirty="0" smtClean="0"/>
              <a:t>Метод</a:t>
            </a:r>
            <a:r>
              <a:rPr lang="ru-RU" baseline="0" dirty="0" smtClean="0"/>
              <a:t> амплитуд разностей сигнатур показал хорошее разделение подклассов, при этом если однобайтовое представление дало много границ в районе залива и части водно-болотных угодий. В то время как двухбайтовое представление дало границы некоторых угодий и различий на дне залива, которые не были получены другими методами.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08B2D-19D2-4C70-80E1-C7F47ECB76A6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444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08B2D-19D2-4C70-80E1-C7F47ECB76A6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784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Сперва дадим определение</a:t>
            </a:r>
            <a:r>
              <a:rPr lang="ru-RU" baseline="0" dirty="0" smtClean="0"/>
              <a:t> что такое </a:t>
            </a:r>
            <a:r>
              <a:rPr lang="ru-RU" baseline="0" dirty="0" err="1" smtClean="0"/>
              <a:t>гиперспектральное</a:t>
            </a:r>
            <a:r>
              <a:rPr lang="ru-RU" baseline="0" dirty="0" smtClean="0"/>
              <a:t> изображение – это трёхмерный массив данных ………(как на слайде)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08B2D-19D2-4C70-80E1-C7F47ECB76A6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610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Центральной проблемой детектирования границ объекта в гиперспектральных изображениях</a:t>
            </a:r>
            <a:r>
              <a:rPr lang="ru-RU" baseline="0" dirty="0" smtClean="0"/>
              <a:t> </a:t>
            </a:r>
            <a:r>
              <a:rPr lang="ru-RU" dirty="0" smtClean="0"/>
              <a:t>является проблема детектирования границы объекта одновременно по всем каналам. </a:t>
            </a:r>
          </a:p>
          <a:p>
            <a:r>
              <a:rPr lang="ru-RU" dirty="0" smtClean="0"/>
              <a:t>Интересно при этом отдавать приоритет тем каналам, которые позволяют однозначно классифицировать тип объекта на основе одних только спектральных признаков или их сочетаний. </a:t>
            </a:r>
          </a:p>
          <a:p>
            <a:r>
              <a:rPr lang="ru-RU" dirty="0" smtClean="0"/>
              <a:t>Также задача осложнена наличием заметного числа каналов, в которых изображение</a:t>
            </a:r>
            <a:r>
              <a:rPr lang="ru-RU" baseline="0" dirty="0" smtClean="0"/>
              <a:t> </a:t>
            </a:r>
            <a:r>
              <a:rPr lang="ru-RU" dirty="0" smtClean="0"/>
              <a:t>практически уничтожено шумом поглощения сигнала в атмосфере. (показать пример </a:t>
            </a:r>
            <a:r>
              <a:rPr lang="en-US" dirty="0" err="1" smtClean="0"/>
              <a:t>LowAltitude</a:t>
            </a:r>
            <a:r>
              <a:rPr lang="en-US" dirty="0" smtClean="0"/>
              <a:t> c </a:t>
            </a:r>
            <a:r>
              <a:rPr lang="ru-RU" dirty="0" smtClean="0"/>
              <a:t>хорошим каналом (118) и плохим (109). 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08B2D-19D2-4C70-80E1-C7F47ECB76A6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1762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основу данного исследования положена гипотеза о приоритете детектирования принадлежности к классу объектов на основе анализа коэффициента корреляции Пирсона, </a:t>
            </a:r>
          </a:p>
          <a:p>
            <a:r>
              <a:rPr lang="ru-RU" dirty="0" smtClean="0"/>
              <a:t>как аналога скалярного произведения n-мерных векторов (сигнатур) пикселей ГСИ. </a:t>
            </a:r>
          </a:p>
          <a:p>
            <a:r>
              <a:rPr lang="ru-RU" dirty="0" smtClean="0"/>
              <a:t>А также анализ изменения амплитуд спектральных яркостей пикселя или их среднеквадратических отклонений.</a:t>
            </a:r>
          </a:p>
          <a:p>
            <a:endParaRPr lang="ru-RU" dirty="0" smtClean="0"/>
          </a:p>
          <a:p>
            <a:r>
              <a:rPr lang="ru-RU" dirty="0" smtClean="0"/>
              <a:t>Целью работы было исследовать данные </a:t>
            </a:r>
            <a:r>
              <a:rPr lang="ru-RU" dirty="0" smtClean="0"/>
              <a:t>признаки,</a:t>
            </a:r>
            <a:r>
              <a:rPr lang="ru-RU" baseline="0" dirty="0" smtClean="0"/>
              <a:t> </a:t>
            </a:r>
            <a:r>
              <a:rPr lang="ru-RU" baseline="0" dirty="0" smtClean="0"/>
              <a:t>построить программное обеспечение </a:t>
            </a:r>
            <a:r>
              <a:rPr lang="ru-RU" baseline="0" dirty="0" smtClean="0"/>
              <a:t>для исследования их классификационных возможностей, </a:t>
            </a:r>
            <a:r>
              <a:rPr lang="ru-RU" baseline="0" dirty="0" smtClean="0"/>
              <a:t>и оценить качество детектирования этих методов и их свойства.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08B2D-19D2-4C70-80E1-C7F47ECB76A6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6140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Исследование проводилось на</a:t>
            </a:r>
            <a:r>
              <a:rPr lang="ru-RU" baseline="0" dirty="0" smtClean="0"/>
              <a:t> основе изображения окрестностей федерального аэропорта </a:t>
            </a:r>
            <a:r>
              <a:rPr lang="ru-RU" baseline="0" dirty="0" err="1" smtClean="0"/>
              <a:t>Моффетт</a:t>
            </a:r>
            <a:r>
              <a:rPr lang="ru-RU" baseline="0" dirty="0" smtClean="0"/>
              <a:t>. Данное изображение имеет размеры …. и богат классами объектов – здесь присутствует вода, представленная заливом и водно-болотных угодьями вокруг этого залива. Также здания в городских районах в нижней и верхней-правой части изображения, деревья, дороги, почва.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08B2D-19D2-4C70-80E1-C7F47ECB76A6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3378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Первый</a:t>
            </a:r>
            <a:r>
              <a:rPr lang="ru-RU" baseline="0" dirty="0" smtClean="0"/>
              <a:t> метод, который был исследован как отправная точка, - собственно метод Канни. Метод применен на 17 канале, соответствующем зеленому цвету (</a:t>
            </a:r>
            <a:r>
              <a:rPr lang="en-US" baseline="0" dirty="0" smtClean="0"/>
              <a:t>max </a:t>
            </a:r>
            <a:r>
              <a:rPr lang="ru-RU" baseline="0" dirty="0" smtClean="0"/>
              <a:t>чувствительности для глаза). Некоторые объекты не были разделены, например водно-болотные угодья в середине и наверху изображения. Большая чувствительность метода к мелким объектам (деревья, здания).</a:t>
            </a:r>
          </a:p>
          <a:p>
            <a:r>
              <a:rPr lang="ru-RU" baseline="0" dirty="0" smtClean="0"/>
              <a:t>Это происходит вследствие недостатка данных о других каналах.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08B2D-19D2-4C70-80E1-C7F47ECB76A6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054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Далее,</a:t>
            </a:r>
            <a:r>
              <a:rPr lang="ru-RU" baseline="0" dirty="0" smtClean="0"/>
              <a:t> был реализован метод основанный на коэффициентах корреляции Пирсона. </a:t>
            </a:r>
            <a:r>
              <a:rPr lang="ru-RU" baseline="0" dirty="0" smtClean="0"/>
              <a:t>Коэффициенты рассчитывались </a:t>
            </a:r>
            <a:r>
              <a:rPr lang="ru-RU" baseline="0" dirty="0" smtClean="0"/>
              <a:t>на основе окрестных векторов каждого из пикселей. Получившийся результат можно увидеть на изображении.</a:t>
            </a:r>
          </a:p>
          <a:p>
            <a:r>
              <a:rPr lang="ru-RU" baseline="0" dirty="0" smtClean="0"/>
              <a:t>Как можно видеть, границы между классами получились чёткими, видны разделения на воду, почву, песок, здания, дороги.</a:t>
            </a:r>
          </a:p>
          <a:p>
            <a:r>
              <a:rPr lang="ru-RU" baseline="0" dirty="0" smtClean="0"/>
              <a:t>При этом внутри классов разделения на подклассы редки, что свидетельствует о слабой чувствительности к подклассам.</a:t>
            </a:r>
          </a:p>
          <a:p>
            <a:endParaRPr lang="ru-RU" dirty="0" smtClean="0"/>
          </a:p>
          <a:p>
            <a:r>
              <a:rPr lang="ru-RU" dirty="0" smtClean="0"/>
              <a:t>Стоит упомянуть что для этого метода была понижена разрядность данных для подавления</a:t>
            </a:r>
            <a:r>
              <a:rPr lang="ru-RU" baseline="0" dirty="0" smtClean="0"/>
              <a:t> бликов и ускорения вычислений.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08B2D-19D2-4C70-80E1-C7F47ECB76A6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51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Следующий метод основан</a:t>
            </a:r>
            <a:r>
              <a:rPr lang="ru-RU" baseline="0" dirty="0" smtClean="0"/>
              <a:t> на анализе амплитудных изменений спектральных яркостей.</a:t>
            </a:r>
          </a:p>
          <a:p>
            <a:r>
              <a:rPr lang="ru-RU" baseline="0" dirty="0" smtClean="0"/>
              <a:t>Для вычисления значений в каждой точке бралась длина разности окрестных сигнатур.</a:t>
            </a:r>
          </a:p>
          <a:p>
            <a:r>
              <a:rPr lang="ru-RU" baseline="0" dirty="0" smtClean="0"/>
              <a:t>Таким образом, в результате, были получены границы. Здесь границы между классами тоже имеют хорошую чёткость, при этом, есть разделения подклассов. Например видны различия на дне водно-болотных угодий, различия зданий (разная интенсивность которых показывает их отличия между друг другом, возможно построены из разных материалов)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08B2D-19D2-4C70-80E1-C7F47ECB76A6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7183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Также</a:t>
            </a:r>
            <a:r>
              <a:rPr lang="ru-RU" baseline="0" dirty="0" smtClean="0"/>
              <a:t> для этого метода рассматривалось понижение размерности для коэффициента корреляции </a:t>
            </a:r>
            <a:r>
              <a:rPr lang="ru-RU" baseline="0" dirty="0" smtClean="0"/>
              <a:t>Пирсона.</a:t>
            </a:r>
            <a:endParaRPr lang="ru-RU" baseline="0" dirty="0" smtClean="0"/>
          </a:p>
          <a:p>
            <a:r>
              <a:rPr lang="ru-RU" baseline="0" dirty="0" smtClean="0"/>
              <a:t>Здесь же результаты уже ярче: при абсолютных длинах, у классов появляются области, свидетельствующие о линейных изменениях интенсивности. Также по интенсивности отличаются, например, здания, ряд районов проявляется более ярче чем другие, что говорит нам о их отличии друг от друга.</a:t>
            </a:r>
          </a:p>
          <a:p>
            <a:r>
              <a:rPr lang="ru-RU" baseline="0" dirty="0" smtClean="0"/>
              <a:t>Справа же пример метода полученный с нормированными векторами. Как видно из полученного изображения, границы подклассов очень чёткие, видны даже изменения на дне угодий, и вливания вод в залив, и даже изменения вод в самом заливе.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08B2D-19D2-4C70-80E1-C7F47ECB76A6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13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742950" y="2130439"/>
            <a:ext cx="84201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pic>
        <p:nvPicPr>
          <p:cNvPr id="8" name="Shape 173"/>
          <p:cNvPicPr>
            <a:picLocks noChangeAspect="1"/>
          </p:cNvPicPr>
          <p:nvPr userDrawn="1"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560512" y="332656"/>
            <a:ext cx="3667125" cy="102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759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32426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/>
            </a:lvl2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7217" y="6408738"/>
            <a:ext cx="216024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latin typeface="Arial" charset="0"/>
                <a:cs typeface="Arial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ru-RU" smtClean="0"/>
              <a:t>Нижний Новгород, 2017 г.</a:t>
            </a:r>
            <a:endParaRPr lang="ru-RU" dirty="0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2922" y="6408738"/>
            <a:ext cx="4464294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latin typeface="Arial" charset="0"/>
                <a:cs typeface="Arial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ru-RU" smtClean="0"/>
              <a:t>Храмов Илья Валерьевич Библиотека научной визуализации объёмных данных лучевыми методами</a:t>
            </a:r>
            <a:endParaRPr lang="ru-RU" dirty="0" smtClean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29464" y="6408738"/>
            <a:ext cx="649275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pic>
        <p:nvPicPr>
          <p:cNvPr id="17" name="Shape 173"/>
          <p:cNvPicPr preferRelativeResize="0"/>
          <p:nvPr userDrawn="1"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56456" y="6286237"/>
            <a:ext cx="2038303" cy="5717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Line 9"/>
          <p:cNvSpPr>
            <a:spLocks noChangeShapeType="1"/>
          </p:cNvSpPr>
          <p:nvPr userDrawn="1"/>
        </p:nvSpPr>
        <p:spPr bwMode="auto">
          <a:xfrm>
            <a:off x="704528" y="6309320"/>
            <a:ext cx="9005416" cy="422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425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973402" y="6381750"/>
            <a:ext cx="8736542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pitchFamily="34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32426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4A67C-33BD-4A59-9EAE-678C8C03CEA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pic>
        <p:nvPicPr>
          <p:cNvPr id="11" name="Picture 13" descr="NNGU_Logo_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6094413"/>
            <a:ext cx="647700" cy="647700"/>
          </a:xfrm>
          <a:prstGeom prst="rect">
            <a:avLst/>
          </a:prstGeom>
          <a:noFill/>
        </p:spPr>
      </p:pic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2260" y="6408738"/>
            <a:ext cx="2051711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 smtClean="0"/>
              <a:t>Нижний Новгород, 2017 г.</a:t>
            </a:r>
            <a:endParaRPr lang="ru-RU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07920" y="6408738"/>
            <a:ext cx="576130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 smtClean="0"/>
              <a:t>Храмов Илья Валерьевич Библиотека научной визуализации объёмных данных лучевыми методами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917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451" y="207963"/>
            <a:ext cx="908394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Введение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0472" y="1124744"/>
            <a:ext cx="9505056" cy="5041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16696" y="6408738"/>
            <a:ext cx="2051711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 smtClean="0"/>
              <a:t>Нижний Новгород, 2017 г.</a:t>
            </a:r>
            <a:endParaRPr lang="ru-RU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04928" y="6408738"/>
            <a:ext cx="4464294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 smtClean="0"/>
              <a:t>Храмов Илья Валерьевич Библиотека научной визуализации объёмных данных лучевыми методами</a:t>
            </a:r>
            <a:endParaRPr lang="ru-RU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3172" y="6408738"/>
            <a:ext cx="935567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1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704528" y="6309320"/>
            <a:ext cx="9005416" cy="422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32426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pitchFamily="34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+mn-lt"/>
              <a:cs typeface="Arial" pitchFamily="34" charset="0"/>
            </a:endParaRPr>
          </a:p>
        </p:txBody>
      </p:sp>
      <p:pic>
        <p:nvPicPr>
          <p:cNvPr id="13" name="Shape 173"/>
          <p:cNvPicPr preferRelativeResize="0"/>
          <p:nvPr userDrawn="1"/>
        </p:nvPicPr>
        <p:blipFill rotWithShape="1">
          <a:blip r:embed="rId6" cstate="print">
            <a:alphaModFix/>
          </a:blip>
          <a:srcRect/>
          <a:stretch/>
        </p:blipFill>
        <p:spPr>
          <a:xfrm>
            <a:off x="56456" y="6286237"/>
            <a:ext cx="2038303" cy="57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33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5029201"/>
            <a:ext cx="9906000" cy="1828499"/>
          </a:xfrm>
          <a:prstGeom prst="rect">
            <a:avLst/>
          </a:prstGeom>
          <a:solidFill>
            <a:srgbClr val="0064A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0" y="0"/>
            <a:ext cx="9906000" cy="1185900"/>
          </a:xfrm>
          <a:prstGeom prst="rect">
            <a:avLst/>
          </a:prstGeom>
          <a:solidFill>
            <a:srgbClr val="0064A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81" y="1172425"/>
            <a:ext cx="9906000" cy="4390200"/>
          </a:xfrm>
          <a:prstGeom prst="rect">
            <a:avLst/>
          </a:prstGeom>
          <a:solidFill>
            <a:srgbClr val="1381C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272481" y="2924944"/>
            <a:ext cx="9378290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ru-RU" sz="2800" b="1" i="0" u="none" strike="noStrike" cap="none" baseline="0" dirty="0" smtClean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Детектирование границ объектов в гиперспектральных</a:t>
            </a:r>
            <a:r>
              <a:rPr lang="ru-RU" sz="2800" b="1" i="0" u="none" strike="noStrike" cap="none" dirty="0" smtClean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изображениях</a:t>
            </a:r>
            <a:endParaRPr sz="2800" b="1" i="0" u="none" strike="noStrike" cap="none" baseline="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363527" y="269850"/>
            <a:ext cx="2357225" cy="6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93"/>
          <p:cNvSpPr txBox="1"/>
          <p:nvPr/>
        </p:nvSpPr>
        <p:spPr>
          <a:xfrm>
            <a:off x="0" y="5529937"/>
            <a:ext cx="9906000" cy="1328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ru-RU" b="1" dirty="0" smtClean="0">
                <a:solidFill>
                  <a:srgbClr val="F3F3F3"/>
                </a:solidFill>
                <a:ea typeface="Arial"/>
                <a:sym typeface="Arial"/>
              </a:rPr>
              <a:t>Выполнил:</a:t>
            </a:r>
            <a:r>
              <a:rPr lang="ru-RU" dirty="0" smtClean="0">
                <a:solidFill>
                  <a:srgbClr val="F3F3F3"/>
                </a:solidFill>
                <a:ea typeface="Arial"/>
                <a:sym typeface="Arial"/>
              </a:rPr>
              <a:t> студент группы 381706-2м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ru-RU" i="1" dirty="0" smtClean="0">
                <a:solidFill>
                  <a:srgbClr val="F3F3F3"/>
                </a:solidFill>
                <a:ea typeface="Arial"/>
                <a:sym typeface="Arial"/>
              </a:rPr>
              <a:t>Романенко Александр Александрович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ru-RU" b="1" dirty="0" smtClean="0">
                <a:solidFill>
                  <a:srgbClr val="F3F3F3"/>
                </a:solidFill>
                <a:ea typeface="Arial"/>
                <a:sym typeface="Arial"/>
              </a:rPr>
              <a:t>Научный руководитель: </a:t>
            </a:r>
            <a:r>
              <a:rPr lang="ru-RU" dirty="0" smtClean="0">
                <a:solidFill>
                  <a:srgbClr val="F3F3F3"/>
                </a:solidFill>
                <a:ea typeface="Arial"/>
                <a:sym typeface="Arial"/>
              </a:rPr>
              <a:t>профессор кафедры МОСТ, доктор технических наук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ru-RU" i="1" dirty="0" err="1" smtClean="0">
                <a:solidFill>
                  <a:srgbClr val="F3F3F3"/>
                </a:solidFill>
                <a:ea typeface="Arial"/>
                <a:sym typeface="Arial"/>
              </a:rPr>
              <a:t>Турлапов</a:t>
            </a:r>
            <a:r>
              <a:rPr lang="ru-RU" i="1" dirty="0" smtClean="0">
                <a:solidFill>
                  <a:srgbClr val="F3F3F3"/>
                </a:solidFill>
                <a:ea typeface="Arial"/>
                <a:sym typeface="Arial"/>
              </a:rPr>
              <a:t> Вадим Евгеньевич</a:t>
            </a:r>
          </a:p>
        </p:txBody>
      </p:sp>
      <p:sp>
        <p:nvSpPr>
          <p:cNvPr id="15" name="Shape 93"/>
          <p:cNvSpPr txBox="1"/>
          <p:nvPr/>
        </p:nvSpPr>
        <p:spPr>
          <a:xfrm>
            <a:off x="0" y="1340768"/>
            <a:ext cx="9906000" cy="5040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ru-RU" sz="2000" b="1" dirty="0" smtClean="0">
                <a:solidFill>
                  <a:srgbClr val="F3F3F3"/>
                </a:solidFill>
                <a:ea typeface="Arial"/>
                <a:sym typeface="Arial"/>
              </a:rPr>
              <a:t>Выпускная квалификационная работа магистра</a:t>
            </a:r>
            <a:endParaRPr sz="2000" b="1" i="0" u="none" strike="noStrike" cap="none" baseline="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310" y="251587"/>
            <a:ext cx="8462996" cy="561975"/>
          </a:xfrm>
        </p:spPr>
        <p:txBody>
          <a:bodyPr/>
          <a:lstStyle/>
          <a:p>
            <a:r>
              <a:rPr lang="ru-RU" dirty="0" smtClean="0"/>
              <a:t>Комплексная оценка результата</a:t>
            </a:r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3"/>
          </p:nvPr>
        </p:nvSpPr>
        <p:spPr>
          <a:xfrm>
            <a:off x="2223234" y="6372000"/>
            <a:ext cx="5184374" cy="449262"/>
          </a:xfrm>
        </p:spPr>
        <p:txBody>
          <a:bodyPr/>
          <a:lstStyle/>
          <a:p>
            <a:r>
              <a:rPr lang="ru-RU" dirty="0" smtClean="0"/>
              <a:t>Романенко Александр Александрович</a:t>
            </a:r>
          </a:p>
          <a:p>
            <a:r>
              <a:rPr lang="ru-RU" dirty="0"/>
              <a:t>Детектирование границ объектов в гиперспектральных изображениях</a:t>
            </a:r>
          </a:p>
          <a:p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9" name="Объект 15"/>
          <p:cNvSpPr txBox="1">
            <a:spLocks/>
          </p:cNvSpPr>
          <p:nvPr/>
        </p:nvSpPr>
        <p:spPr bwMode="auto">
          <a:xfrm>
            <a:off x="272480" y="1241232"/>
            <a:ext cx="9905999" cy="796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/>
              <a:t>Белый фон – </a:t>
            </a:r>
            <a:r>
              <a:rPr lang="ru-RU" sz="2000" dirty="0" err="1" smtClean="0"/>
              <a:t>коэф.корр.Пирсона</a:t>
            </a:r>
            <a:r>
              <a:rPr lang="ru-RU" sz="2000" dirty="0" smtClean="0"/>
              <a:t>, Красный – Метод Канни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/>
              <a:t>Синий – </a:t>
            </a:r>
            <a:r>
              <a:rPr lang="ru-RU" sz="2000" dirty="0" err="1" smtClean="0"/>
              <a:t>ампл.разн.сигн</a:t>
            </a:r>
            <a:r>
              <a:rPr lang="ru-RU" sz="2000" dirty="0" smtClean="0"/>
              <a:t>. (</a:t>
            </a:r>
            <a:r>
              <a:rPr lang="ru-RU" sz="2000" dirty="0" err="1" smtClean="0"/>
              <a:t>двухбайт</a:t>
            </a:r>
            <a:r>
              <a:rPr lang="ru-RU" sz="2000" dirty="0" smtClean="0"/>
              <a:t>.), Зелёный – </a:t>
            </a:r>
            <a:r>
              <a:rPr lang="ru-RU" sz="2000" dirty="0" err="1" smtClean="0"/>
              <a:t>ампл.разн.сигн</a:t>
            </a:r>
            <a:r>
              <a:rPr lang="ru-RU" sz="2000" dirty="0" smtClean="0"/>
              <a:t>. (</a:t>
            </a:r>
            <a:r>
              <a:rPr lang="ru-RU" sz="2000" dirty="0" err="1" smtClean="0"/>
              <a:t>однобайт</a:t>
            </a:r>
            <a:r>
              <a:rPr lang="ru-RU" sz="2000" dirty="0" smtClean="0"/>
              <a:t>.)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214" y="2348880"/>
            <a:ext cx="9624322" cy="37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62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/>
          <p:cNvSpPr>
            <a:spLocks noGrp="1"/>
          </p:cNvSpPr>
          <p:nvPr>
            <p:ph type="ftr" sz="quarter" idx="3"/>
          </p:nvPr>
        </p:nvSpPr>
        <p:spPr>
          <a:xfrm>
            <a:off x="2223234" y="6372000"/>
            <a:ext cx="5184374" cy="449262"/>
          </a:xfrm>
        </p:spPr>
        <p:txBody>
          <a:bodyPr/>
          <a:lstStyle/>
          <a:p>
            <a:r>
              <a:rPr lang="ru-RU" dirty="0" smtClean="0"/>
              <a:t>Романенко Александр Александрович</a:t>
            </a:r>
          </a:p>
          <a:p>
            <a:r>
              <a:rPr lang="ru-RU" dirty="0"/>
              <a:t>Детектирование границ объектов в гиперспектральных изображениях</a:t>
            </a:r>
          </a:p>
          <a:p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 rot="10800000">
            <a:off x="162411" y="1362816"/>
            <a:ext cx="5281043" cy="3496899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475548" y="1346900"/>
            <a:ext cx="4229980" cy="3512815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2087" y="226799"/>
            <a:ext cx="9083940" cy="561975"/>
          </a:xfrm>
        </p:spPr>
        <p:txBody>
          <a:bodyPr/>
          <a:lstStyle/>
          <a:p>
            <a:r>
              <a:rPr lang="ru-RU" dirty="0"/>
              <a:t>Комплексная оценка результата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10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412" y="207963"/>
            <a:ext cx="9743588" cy="561975"/>
          </a:xfrm>
        </p:spPr>
        <p:txBody>
          <a:bodyPr/>
          <a:lstStyle/>
          <a:p>
            <a:r>
              <a:rPr lang="ru-RU" dirty="0" smtClean="0"/>
              <a:t>Итоги</a:t>
            </a:r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3"/>
          </p:nvPr>
        </p:nvSpPr>
        <p:spPr>
          <a:xfrm>
            <a:off x="2223234" y="6372000"/>
            <a:ext cx="5184374" cy="449262"/>
          </a:xfrm>
        </p:spPr>
        <p:txBody>
          <a:bodyPr/>
          <a:lstStyle/>
          <a:p>
            <a:r>
              <a:rPr lang="ru-RU" dirty="0" smtClean="0"/>
              <a:t>Романенко Александр Александрович</a:t>
            </a:r>
          </a:p>
          <a:p>
            <a:r>
              <a:rPr lang="ru-RU" dirty="0"/>
              <a:t>Детектирование границ объектов в гиперспектральных изображениях</a:t>
            </a:r>
          </a:p>
          <a:p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9" name="Объект 15"/>
          <p:cNvSpPr txBox="1">
            <a:spLocks/>
          </p:cNvSpPr>
          <p:nvPr/>
        </p:nvSpPr>
        <p:spPr bwMode="auto">
          <a:xfrm>
            <a:off x="161989" y="1196752"/>
            <a:ext cx="9327516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57200" indent="-457200">
              <a:buFont typeface="+mj-lt"/>
              <a:buAutoNum type="arabicParenR"/>
            </a:pPr>
            <a:r>
              <a:rPr lang="ru-RU" sz="2000" dirty="0"/>
              <a:t>Построено программное обеспечение для исследования </a:t>
            </a:r>
            <a:r>
              <a:rPr lang="ru-RU" sz="2000" dirty="0" smtClean="0"/>
              <a:t>методов детектирования границ классов и подклассов в ГСИ</a:t>
            </a:r>
          </a:p>
          <a:p>
            <a:pPr marL="457200" indent="-457200">
              <a:buFont typeface="+mj-lt"/>
              <a:buAutoNum type="arabicParenR"/>
            </a:pPr>
            <a:endParaRPr lang="ru-RU" sz="2000" dirty="0"/>
          </a:p>
          <a:p>
            <a:pPr marL="457200" indent="-457200">
              <a:buFont typeface="+mj-lt"/>
              <a:buAutoNum type="arabicParenR"/>
            </a:pPr>
            <a:r>
              <a:rPr lang="ru-RU" sz="2000" dirty="0" smtClean="0"/>
              <a:t>Исследованы </a:t>
            </a:r>
            <a:r>
              <a:rPr lang="ru-RU" sz="2000" dirty="0" smtClean="0"/>
              <a:t>дескрипторы, </a:t>
            </a:r>
            <a:r>
              <a:rPr lang="ru-RU" sz="2000" dirty="0" smtClean="0"/>
              <a:t>эффективные для детектирования границ между классами и подклассами в гиперспектральных изображениях</a:t>
            </a:r>
          </a:p>
          <a:p>
            <a:pPr marL="457200" indent="-457200">
              <a:buFont typeface="+mj-lt"/>
              <a:buAutoNum type="arabicParenR"/>
            </a:pPr>
            <a:endParaRPr lang="ru-RU" sz="2000" dirty="0" smtClean="0"/>
          </a:p>
          <a:p>
            <a:pPr marL="457200" indent="-457200">
              <a:buFont typeface="+mj-lt"/>
              <a:buAutoNum type="arabicParenR"/>
            </a:pPr>
            <a:r>
              <a:rPr lang="ru-RU" sz="2000" dirty="0" smtClean="0"/>
              <a:t>Результаты направлены и приняты в виде доклада на всероссийскую конференцию по математическому моделированию (сентябрь 2019). </a:t>
            </a:r>
          </a:p>
        </p:txBody>
      </p:sp>
    </p:spTree>
    <p:extLst>
      <p:ext uri="{BB962C8B-B14F-4D97-AF65-F5344CB8AC3E}">
        <p14:creationId xmlns:p14="http://schemas.microsoft.com/office/powerpoint/2010/main" val="3550144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Гиперспектральные изображения</a:t>
            </a:r>
            <a:endParaRPr lang="en-US" dirty="0"/>
          </a:p>
        </p:txBody>
      </p:sp>
      <p:sp>
        <p:nvSpPr>
          <p:cNvPr id="16" name="Объект 15"/>
          <p:cNvSpPr>
            <a:spLocks noGrp="1"/>
          </p:cNvSpPr>
          <p:nvPr>
            <p:ph idx="1"/>
          </p:nvPr>
        </p:nvSpPr>
        <p:spPr>
          <a:xfrm>
            <a:off x="3928322" y="1027196"/>
            <a:ext cx="5832648" cy="519566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Гиперспектральное изображение - это трехмерный массив данных (куб данных), который включает в себя пространственную информация (2D) об объекте, дополненную спектральной информацией (1D) по каждой пространственной </a:t>
            </a:r>
            <a:r>
              <a:rPr lang="ru-RU" dirty="0" smtClean="0"/>
              <a:t>координате. Иными </a:t>
            </a:r>
            <a:r>
              <a:rPr lang="ru-RU" dirty="0"/>
              <a:t>словами, каждой точке изображения соответствует </a:t>
            </a:r>
            <a:r>
              <a:rPr lang="ru-RU" dirty="0" smtClean="0"/>
              <a:t>спектр объекта изображения в этой </a:t>
            </a:r>
            <a:r>
              <a:rPr lang="ru-RU" dirty="0"/>
              <a:t>точке</a:t>
            </a:r>
            <a:r>
              <a:rPr lang="ru-RU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Каждому пикселю соответствует его уникальная сигнатура (</a:t>
            </a:r>
            <a:r>
              <a:rPr lang="en-US" dirty="0" smtClean="0"/>
              <a:t>n</a:t>
            </a:r>
            <a:r>
              <a:rPr lang="ru-RU" dirty="0" smtClean="0"/>
              <a:t>-мерный вектор)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3"/>
          </p:nvPr>
        </p:nvSpPr>
        <p:spPr>
          <a:xfrm>
            <a:off x="2223234" y="6372000"/>
            <a:ext cx="5184374" cy="449262"/>
          </a:xfrm>
        </p:spPr>
        <p:txBody>
          <a:bodyPr/>
          <a:lstStyle/>
          <a:p>
            <a:r>
              <a:rPr lang="ru-RU" dirty="0" smtClean="0"/>
              <a:t>Романенко Александр Александрович</a:t>
            </a:r>
          </a:p>
          <a:p>
            <a:r>
              <a:rPr lang="ru-RU" dirty="0"/>
              <a:t>Детектирование границ объектов в гиперспектральных изображениях</a:t>
            </a:r>
          </a:p>
          <a:p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1181584"/>
            <a:ext cx="3672408" cy="47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3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 детектирования объектов в ГСИ</a:t>
            </a:r>
            <a:endParaRPr lang="en-US" dirty="0"/>
          </a:p>
        </p:txBody>
      </p:sp>
      <p:sp>
        <p:nvSpPr>
          <p:cNvPr id="16" name="Объект 15"/>
          <p:cNvSpPr>
            <a:spLocks noGrp="1"/>
          </p:cNvSpPr>
          <p:nvPr>
            <p:ph idx="1"/>
          </p:nvPr>
        </p:nvSpPr>
        <p:spPr>
          <a:xfrm>
            <a:off x="200472" y="1176336"/>
            <a:ext cx="9505056" cy="47525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Детектирование по всем каналам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Однозначная классификация типа объекта по спектральным признакам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/>
              <a:t>Наличие каналов, практически уничтоженных шумом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3"/>
          </p:nvPr>
        </p:nvSpPr>
        <p:spPr>
          <a:xfrm>
            <a:off x="2223234" y="6372000"/>
            <a:ext cx="5184374" cy="449262"/>
          </a:xfrm>
        </p:spPr>
        <p:txBody>
          <a:bodyPr/>
          <a:lstStyle/>
          <a:p>
            <a:r>
              <a:rPr lang="ru-RU" dirty="0" smtClean="0"/>
              <a:t>Романенко Александр Александрович</a:t>
            </a:r>
          </a:p>
          <a:p>
            <a:r>
              <a:rPr lang="ru-RU" dirty="0"/>
              <a:t>Детектирование границ объектов в гиперспектральных изображениях</a:t>
            </a:r>
          </a:p>
          <a:p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" y="3284984"/>
            <a:ext cx="4920734" cy="277951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09" y="3298310"/>
            <a:ext cx="4897142" cy="27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работы</a:t>
            </a:r>
            <a:endParaRPr lang="en-US" dirty="0"/>
          </a:p>
        </p:txBody>
      </p:sp>
      <p:sp>
        <p:nvSpPr>
          <p:cNvPr id="16" name="Объект 15"/>
          <p:cNvSpPr>
            <a:spLocks noGrp="1"/>
          </p:cNvSpPr>
          <p:nvPr>
            <p:ph idx="1"/>
          </p:nvPr>
        </p:nvSpPr>
        <p:spPr>
          <a:xfrm>
            <a:off x="200472" y="1176336"/>
            <a:ext cx="9505056" cy="475252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основу данного исследования положена гипотеза о приоритете детектирования принадлежности </a:t>
            </a:r>
            <a:r>
              <a:rPr lang="ru-RU" dirty="0" smtClean="0"/>
              <a:t>к </a:t>
            </a:r>
            <a:r>
              <a:rPr lang="ru-RU" dirty="0"/>
              <a:t>классу объектов на основе анализа коэффициента корреляции </a:t>
            </a:r>
            <a:r>
              <a:rPr lang="ru-RU" dirty="0" smtClean="0"/>
              <a:t>Пирсона, </a:t>
            </a:r>
            <a:r>
              <a:rPr lang="ru-RU" dirty="0"/>
              <a:t>а также анализ изменения амплитуд спектральных яркостей пикселя </a:t>
            </a:r>
            <a:r>
              <a:rPr lang="ru-RU" dirty="0" smtClean="0"/>
              <a:t>или </a:t>
            </a:r>
            <a:r>
              <a:rPr lang="ru-RU" dirty="0"/>
              <a:t>их среднеквадратических </a:t>
            </a:r>
            <a:r>
              <a:rPr lang="ru-RU" dirty="0" smtClean="0"/>
              <a:t>отклонений.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Исследовать указанные признаки (дескрипторы) для детектирования границ объектов в гиперспектральных изображениях.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Построить программный аппарат для исследования классификационных возможностей этих признаков.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Оценить качество детектирования для каждого дескриптора и исследовать их свойства.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3"/>
          </p:nvPr>
        </p:nvSpPr>
        <p:spPr>
          <a:xfrm>
            <a:off x="2223234" y="6372000"/>
            <a:ext cx="5184374" cy="449262"/>
          </a:xfrm>
        </p:spPr>
        <p:txBody>
          <a:bodyPr/>
          <a:lstStyle/>
          <a:p>
            <a:r>
              <a:rPr lang="ru-RU" dirty="0" smtClean="0"/>
              <a:t>Романенко Александр Александрович</a:t>
            </a:r>
          </a:p>
          <a:p>
            <a:r>
              <a:rPr lang="ru-RU" dirty="0"/>
              <a:t>Детектирование границ объектов в гиперспектральных изображениях</a:t>
            </a:r>
          </a:p>
          <a:p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954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Исходные данные</a:t>
            </a:r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3"/>
          </p:nvPr>
        </p:nvSpPr>
        <p:spPr>
          <a:xfrm>
            <a:off x="2223234" y="6372000"/>
            <a:ext cx="5184374" cy="449262"/>
          </a:xfrm>
        </p:spPr>
        <p:txBody>
          <a:bodyPr/>
          <a:lstStyle/>
          <a:p>
            <a:r>
              <a:rPr lang="ru-RU" dirty="0" smtClean="0"/>
              <a:t>Романенко Александр Александрович</a:t>
            </a:r>
          </a:p>
          <a:p>
            <a:r>
              <a:rPr lang="ru-RU" dirty="0"/>
              <a:t>Детектирование границ объектов в гиперспектральных изображениях</a:t>
            </a:r>
          </a:p>
          <a:p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9" name="Объект 15"/>
          <p:cNvSpPr txBox="1">
            <a:spLocks/>
          </p:cNvSpPr>
          <p:nvPr/>
        </p:nvSpPr>
        <p:spPr bwMode="auto">
          <a:xfrm>
            <a:off x="249778" y="1052736"/>
            <a:ext cx="910761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Федеральный </a:t>
            </a:r>
            <a:r>
              <a:rPr lang="ru-RU" dirty="0" smtClean="0"/>
              <a:t>аэропорт </a:t>
            </a:r>
            <a:r>
              <a:rPr lang="en-US" dirty="0" smtClean="0"/>
              <a:t>Moffett</a:t>
            </a:r>
            <a:r>
              <a:rPr lang="ru-RU" dirty="0" smtClean="0"/>
              <a:t> </a:t>
            </a:r>
            <a:r>
              <a:rPr lang="en-US" dirty="0" smtClean="0"/>
              <a:t>(USA) </a:t>
            </a:r>
            <a:r>
              <a:rPr lang="ru-RU" dirty="0" smtClean="0"/>
              <a:t>и </a:t>
            </a:r>
            <a:r>
              <a:rPr lang="ru-RU" dirty="0"/>
              <a:t>его </a:t>
            </a:r>
            <a:r>
              <a:rPr lang="ru-RU" dirty="0" smtClean="0"/>
              <a:t>окрестности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Размеры 753 * 1924 пикселя с глубиной 224 канала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ru-RU" dirty="0" smtClean="0"/>
              <a:t>от 366нм до 2497нм</a:t>
            </a:r>
            <a:r>
              <a:rPr lang="en-US" dirty="0" smtClean="0"/>
              <a:t>)</a:t>
            </a:r>
            <a:endParaRPr lang="ru-R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Большой размер и богат классами объектов</a:t>
            </a:r>
            <a:endParaRPr lang="ru-RU" kern="0" dirty="0" smtClean="0"/>
          </a:p>
        </p:txBody>
      </p:sp>
      <p:pic>
        <p:nvPicPr>
          <p:cNvPr id="10" name="Рисунок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4" y="2887912"/>
            <a:ext cx="9365979" cy="30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42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Канни</a:t>
            </a:r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3"/>
          </p:nvPr>
        </p:nvSpPr>
        <p:spPr>
          <a:xfrm>
            <a:off x="2223234" y="6372000"/>
            <a:ext cx="5184374" cy="449262"/>
          </a:xfrm>
        </p:spPr>
        <p:txBody>
          <a:bodyPr/>
          <a:lstStyle/>
          <a:p>
            <a:r>
              <a:rPr lang="ru-RU" dirty="0" smtClean="0"/>
              <a:t>Романенко Александр Александрович</a:t>
            </a:r>
          </a:p>
          <a:p>
            <a:r>
              <a:rPr lang="ru-RU" dirty="0"/>
              <a:t>Детектирование границ объектов в гиперспектральных изображениях</a:t>
            </a:r>
          </a:p>
          <a:p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9" name="Объект 15"/>
          <p:cNvSpPr txBox="1">
            <a:spLocks/>
          </p:cNvSpPr>
          <p:nvPr/>
        </p:nvSpPr>
        <p:spPr bwMode="auto">
          <a:xfrm>
            <a:off x="236960" y="1038263"/>
            <a:ext cx="9396560" cy="181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/>
              <a:t>Выбран 17 канал по критерию близости к зелёному спектру, к которому более чувствителен человеческий глаз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/>
              <a:t>Часть объектов не разделяются границами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/>
              <a:t>Чувствительность к шуму и подклассам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/>
              <a:t>Недостаток информации о других каналах</a:t>
            </a:r>
            <a:endParaRPr lang="ru-RU" sz="2000" dirty="0"/>
          </a:p>
          <a:p>
            <a:pPr marL="0" indent="0">
              <a:buFont typeface="Wingdings" pitchFamily="2" charset="2"/>
              <a:buNone/>
            </a:pPr>
            <a:endParaRPr lang="ru-RU" sz="2000" kern="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45995" y="248566"/>
            <a:ext cx="3381832" cy="86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66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коэффициентов корреляции Пирсона</a:t>
            </a:r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3"/>
          </p:nvPr>
        </p:nvSpPr>
        <p:spPr>
          <a:xfrm>
            <a:off x="2223234" y="6372000"/>
            <a:ext cx="5184374" cy="449262"/>
          </a:xfrm>
        </p:spPr>
        <p:txBody>
          <a:bodyPr/>
          <a:lstStyle/>
          <a:p>
            <a:r>
              <a:rPr lang="ru-RU" dirty="0" smtClean="0"/>
              <a:t>Романенко Александр Александрович</a:t>
            </a:r>
          </a:p>
          <a:p>
            <a:r>
              <a:rPr lang="ru-RU" dirty="0"/>
              <a:t>Детектирование границ объектов в гиперспектральных изображениях</a:t>
            </a:r>
          </a:p>
          <a:p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7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15"/>
              <p:cNvSpPr txBox="1">
                <a:spLocks/>
              </p:cNvSpPr>
              <p:nvPr/>
            </p:nvSpPr>
            <p:spPr bwMode="auto">
              <a:xfrm>
                <a:off x="1928664" y="1044547"/>
                <a:ext cx="6924671" cy="1592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b="0" i="1" baseline="-250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 baseline="-25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·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 baseline="-250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nary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2000" dirty="0" smtClean="0"/>
                  <a:t>Границы между классами отчётливо видны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2000" dirty="0" smtClean="0"/>
                  <a:t>Слабая чувствительность к подклассам</a:t>
                </a:r>
                <a:endParaRPr lang="ru-RU" sz="2000" dirty="0"/>
              </a:p>
            </p:txBody>
          </p:sp>
        </mc:Choice>
        <mc:Fallback xmlns="">
          <p:sp>
            <p:nvSpPr>
              <p:cNvPr id="9" name="Объект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8664" y="1044547"/>
                <a:ext cx="6924671" cy="1592365"/>
              </a:xfrm>
              <a:prstGeom prst="rect">
                <a:avLst/>
              </a:prstGeom>
              <a:blipFill rotWithShape="0">
                <a:blip r:embed="rId3"/>
                <a:stretch>
                  <a:fillRect l="-352" b="-343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28001" y="3923"/>
            <a:ext cx="3523212" cy="90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57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анализа амплитудных изменений спектральных яркостей</a:t>
            </a:r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3"/>
          </p:nvPr>
        </p:nvSpPr>
        <p:spPr>
          <a:xfrm>
            <a:off x="2223234" y="6372000"/>
            <a:ext cx="5184374" cy="449262"/>
          </a:xfrm>
        </p:spPr>
        <p:txBody>
          <a:bodyPr/>
          <a:lstStyle/>
          <a:p>
            <a:r>
              <a:rPr lang="ru-RU" dirty="0" smtClean="0"/>
              <a:t>Романенко Александр Александрович</a:t>
            </a:r>
          </a:p>
          <a:p>
            <a:r>
              <a:rPr lang="ru-RU" dirty="0"/>
              <a:t>Детектирование границ объектов в гиперспектральных изображениях</a:t>
            </a:r>
          </a:p>
          <a:p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8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Объект 15"/>
              <p:cNvSpPr txBox="1">
                <a:spLocks/>
              </p:cNvSpPr>
              <p:nvPr/>
            </p:nvSpPr>
            <p:spPr bwMode="auto">
              <a:xfrm>
                <a:off x="128464" y="1052736"/>
                <a:ext cx="9505056" cy="18725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16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−1)|</m:t>
                      </m:r>
                    </m:oMath>
                  </m:oMathPara>
                </a14:m>
                <a:endParaRPr lang="ru-RU" sz="20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2000" dirty="0" smtClean="0"/>
                  <a:t>Границы между классами отчётливо видны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2000" dirty="0" smtClean="0"/>
                  <a:t>Выделяются подклассы – различия на водно-болотных </a:t>
                </a:r>
                <a:r>
                  <a:rPr lang="ru-RU" sz="2000" dirty="0" smtClean="0"/>
                  <a:t>угодьях</a:t>
                </a:r>
                <a:r>
                  <a:rPr lang="ru-RU" sz="2000" dirty="0" smtClean="0"/>
                  <a:t>, зданиях.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ru-RU" sz="2000" dirty="0" smtClean="0"/>
                  <a:t>Для двухбайтовых данных отличия между нормированными векторами сигнатур и абсолютными, различия малы.</a:t>
                </a:r>
              </a:p>
            </p:txBody>
          </p:sp>
        </mc:Choice>
        <mc:Fallback>
          <p:sp>
            <p:nvSpPr>
              <p:cNvPr id="9" name="Объект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8464" y="1052736"/>
                <a:ext cx="9505056" cy="1872557"/>
              </a:xfrm>
              <a:prstGeom prst="rect">
                <a:avLst/>
              </a:prstGeom>
              <a:blipFill>
                <a:blip r:embed="rId3"/>
                <a:stretch>
                  <a:fillRect l="-257" b="-228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71849" y="188714"/>
            <a:ext cx="3408227" cy="87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0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412" y="207963"/>
            <a:ext cx="9743588" cy="561975"/>
          </a:xfrm>
        </p:spPr>
        <p:txBody>
          <a:bodyPr/>
          <a:lstStyle/>
          <a:p>
            <a:r>
              <a:rPr lang="ru-RU" dirty="0" smtClean="0"/>
              <a:t>Метод анализа амплитудных изменений спектральных яркостей </a:t>
            </a:r>
            <a:r>
              <a:rPr lang="ru-RU" sz="2400" dirty="0" smtClean="0"/>
              <a:t>(на пониженной размерности)</a:t>
            </a:r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3"/>
          </p:nvPr>
        </p:nvSpPr>
        <p:spPr>
          <a:xfrm>
            <a:off x="2223234" y="6372000"/>
            <a:ext cx="5184374" cy="449262"/>
          </a:xfrm>
        </p:spPr>
        <p:txBody>
          <a:bodyPr/>
          <a:lstStyle/>
          <a:p>
            <a:r>
              <a:rPr lang="ru-RU" dirty="0" smtClean="0"/>
              <a:t>Романенко Александр Александрович</a:t>
            </a:r>
          </a:p>
          <a:p>
            <a:r>
              <a:rPr lang="ru-RU" dirty="0"/>
              <a:t>Детектирование границ объектов в гиперспектральных изображениях</a:t>
            </a:r>
          </a:p>
          <a:p>
            <a:endParaRPr lang="ru-RU" dirty="0" smtClean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9" name="Объект 15"/>
          <p:cNvSpPr txBox="1">
            <a:spLocks/>
          </p:cNvSpPr>
          <p:nvPr/>
        </p:nvSpPr>
        <p:spPr bwMode="auto">
          <a:xfrm>
            <a:off x="2414319" y="1340768"/>
            <a:ext cx="532859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При дифференцировании длин векторов сигнатур, можно увидеть не только границы классов, но и области с </a:t>
            </a:r>
            <a:r>
              <a:rPr lang="ru-RU" dirty="0" err="1" smtClean="0"/>
              <a:t>кусочно</a:t>
            </a:r>
            <a:r>
              <a:rPr lang="ru-RU" dirty="0" smtClean="0"/>
              <a:t> линейными изменениями (оттенки серого)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/>
              <a:t>При дифференцировании нормированных векторов сигнатур, подклассы чётко выделяются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2" y="1044546"/>
            <a:ext cx="2032304" cy="519276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911" y="1044546"/>
            <a:ext cx="2032304" cy="51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29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. Requirements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4. Requirements</Template>
  <TotalTime>4553</TotalTime>
  <Words>1209</Words>
  <Application>Microsoft Office PowerPoint</Application>
  <PresentationFormat>Лист A4 (210x297 мм)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Wingdings</vt:lpstr>
      <vt:lpstr>4. Requirements</vt:lpstr>
      <vt:lpstr>Презентация PowerPoint</vt:lpstr>
      <vt:lpstr>Гиперспектральные изображения</vt:lpstr>
      <vt:lpstr>Проблемы детектирования объектов в ГСИ</vt:lpstr>
      <vt:lpstr>Цель работы</vt:lpstr>
      <vt:lpstr>Исходные данные</vt:lpstr>
      <vt:lpstr>Метод Канни</vt:lpstr>
      <vt:lpstr>Метод коэффициентов корреляции Пирсона</vt:lpstr>
      <vt:lpstr>Метод анализа амплитудных изменений спектральных яркостей</vt:lpstr>
      <vt:lpstr>Метод анализа амплитудных изменений спектральных яркостей (на пониженной размерности)</vt:lpstr>
      <vt:lpstr>Комплексная оценка результата</vt:lpstr>
      <vt:lpstr>Комплексная оценка результата</vt:lpstr>
      <vt:lpstr>Итоги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 требований к архитектуре:  разработка архитектуры приложения на примере</dc:title>
  <dc:creator>Evgeniy Kozinov</dc:creator>
  <cp:lastModifiedBy>Александр Романенко</cp:lastModifiedBy>
  <cp:revision>508</cp:revision>
  <dcterms:created xsi:type="dcterms:W3CDTF">2014-08-27T12:36:25Z</dcterms:created>
  <dcterms:modified xsi:type="dcterms:W3CDTF">2019-06-12T21:49:27Z</dcterms:modified>
</cp:coreProperties>
</file>